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1"/>
  </p:notesMasterIdLst>
  <p:sldIdLst>
    <p:sldId id="256" r:id="rId2"/>
    <p:sldId id="259" r:id="rId3"/>
    <p:sldId id="260" r:id="rId4"/>
    <p:sldId id="261" r:id="rId5"/>
    <p:sldId id="280" r:id="rId6"/>
    <p:sldId id="281" r:id="rId7"/>
    <p:sldId id="282" r:id="rId8"/>
    <p:sldId id="295" r:id="rId9"/>
    <p:sldId id="284" r:id="rId10"/>
    <p:sldId id="266" r:id="rId11"/>
    <p:sldId id="286" r:id="rId12"/>
    <p:sldId id="287" r:id="rId13"/>
    <p:sldId id="291" r:id="rId14"/>
    <p:sldId id="288" r:id="rId15"/>
    <p:sldId id="289" r:id="rId16"/>
    <p:sldId id="290" r:id="rId17"/>
    <p:sldId id="292" r:id="rId18"/>
    <p:sldId id="294" r:id="rId19"/>
    <p:sldId id="277" r:id="rId20"/>
  </p:sldIdLst>
  <p:sldSz cx="12192000" cy="6858000"/>
  <p:notesSz cx="6858000" cy="9144000"/>
  <p:embeddedFontLst>
    <p:embeddedFont>
      <p:font typeface="Abril Fatface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Mon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42" y="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225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39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085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04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06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419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a073618e60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a073618e60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099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254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5 Timeline">
  <p:cSld name="CUSTOM_14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/>
          <p:nvPr/>
        </p:nvSpPr>
        <p:spPr>
          <a:xfrm>
            <a:off x="9755550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7"/>
          <p:cNvGrpSpPr/>
          <p:nvPr/>
        </p:nvGrpSpPr>
        <p:grpSpPr>
          <a:xfrm>
            <a:off x="9896946" y="2147659"/>
            <a:ext cx="635280" cy="147600"/>
            <a:chOff x="2147366" y="4139382"/>
            <a:chExt cx="635280" cy="147600"/>
          </a:xfrm>
        </p:grpSpPr>
        <p:sp>
          <p:nvSpPr>
            <p:cNvPr id="296" name="Google Shape;29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17"/>
          <p:cNvGrpSpPr/>
          <p:nvPr/>
        </p:nvGrpSpPr>
        <p:grpSpPr>
          <a:xfrm>
            <a:off x="7372797" y="2017625"/>
            <a:ext cx="2211900" cy="3594900"/>
            <a:chOff x="7395788" y="2017625"/>
            <a:chExt cx="2211900" cy="3594900"/>
          </a:xfrm>
        </p:grpSpPr>
        <p:sp>
          <p:nvSpPr>
            <p:cNvPr id="300" name="Google Shape;300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7"/>
          <p:cNvSpPr/>
          <p:nvPr/>
        </p:nvSpPr>
        <p:spPr>
          <a:xfrm>
            <a:off x="4990044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7"/>
          <p:cNvGrpSpPr/>
          <p:nvPr/>
        </p:nvGrpSpPr>
        <p:grpSpPr>
          <a:xfrm>
            <a:off x="7496046" y="2131234"/>
            <a:ext cx="635280" cy="147600"/>
            <a:chOff x="2147366" y="4139382"/>
            <a:chExt cx="635280" cy="147600"/>
          </a:xfrm>
        </p:grpSpPr>
        <p:sp>
          <p:nvSpPr>
            <p:cNvPr id="304" name="Google Shape;304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7"/>
          <p:cNvGrpSpPr/>
          <p:nvPr/>
        </p:nvGrpSpPr>
        <p:grpSpPr>
          <a:xfrm>
            <a:off x="5131446" y="2147659"/>
            <a:ext cx="635280" cy="147600"/>
            <a:chOff x="2147366" y="4139382"/>
            <a:chExt cx="635280" cy="147600"/>
          </a:xfrm>
        </p:grpSpPr>
        <p:sp>
          <p:nvSpPr>
            <p:cNvPr id="308" name="Google Shape;308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7"/>
          <p:cNvGrpSpPr/>
          <p:nvPr/>
        </p:nvGrpSpPr>
        <p:grpSpPr>
          <a:xfrm>
            <a:off x="2607291" y="2017625"/>
            <a:ext cx="2211900" cy="3594900"/>
            <a:chOff x="2630275" y="2017625"/>
            <a:chExt cx="2211900" cy="3594900"/>
          </a:xfrm>
        </p:grpSpPr>
        <p:sp>
          <p:nvSpPr>
            <p:cNvPr id="312" name="Google Shape;312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17"/>
          <p:cNvSpPr/>
          <p:nvPr/>
        </p:nvSpPr>
        <p:spPr>
          <a:xfrm>
            <a:off x="224538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730533" y="2131234"/>
            <a:ext cx="635280" cy="147600"/>
            <a:chOff x="2147366" y="4139382"/>
            <a:chExt cx="635280" cy="147600"/>
          </a:xfrm>
        </p:grpSpPr>
        <p:sp>
          <p:nvSpPr>
            <p:cNvPr id="316" name="Google Shape;31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7"/>
          <p:cNvGrpSpPr/>
          <p:nvPr/>
        </p:nvGrpSpPr>
        <p:grpSpPr>
          <a:xfrm>
            <a:off x="365933" y="2147659"/>
            <a:ext cx="635280" cy="147600"/>
            <a:chOff x="2147366" y="4139382"/>
            <a:chExt cx="635280" cy="147600"/>
          </a:xfrm>
        </p:grpSpPr>
        <p:sp>
          <p:nvSpPr>
            <p:cNvPr id="320" name="Google Shape;320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2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3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subTitle" idx="4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8" name="Google Shape;32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9" name="Google Shape;329;p17"/>
          <p:cNvSpPr txBox="1">
            <a:spLocks noGrp="1"/>
          </p:cNvSpPr>
          <p:nvPr>
            <p:ph type="body" idx="6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0" name="Google Shape;330;p17"/>
          <p:cNvSpPr txBox="1">
            <a:spLocks noGrp="1"/>
          </p:cNvSpPr>
          <p:nvPr>
            <p:ph type="body" idx="7"/>
          </p:nvPr>
        </p:nvSpPr>
        <p:spPr>
          <a:xfrm>
            <a:off x="27068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1" name="Google Shape;331;p17"/>
          <p:cNvSpPr txBox="1">
            <a:spLocks noGrp="1"/>
          </p:cNvSpPr>
          <p:nvPr>
            <p:ph type="body" idx="8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2" name="Google Shape;332;p17"/>
          <p:cNvSpPr txBox="1">
            <a:spLocks noGrp="1"/>
          </p:cNvSpPr>
          <p:nvPr>
            <p:ph type="body" idx="9"/>
          </p:nvPr>
        </p:nvSpPr>
        <p:spPr>
          <a:xfrm>
            <a:off x="74875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3" name="Google Shape;333;p17"/>
          <p:cNvSpPr txBox="1">
            <a:spLocks noGrp="1"/>
          </p:cNvSpPr>
          <p:nvPr>
            <p:ph type="body" idx="13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7 Title and text right">
  <p:cSld name="CUSTOM_16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body" idx="1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9" r:id="rId5"/>
    <p:sldLayoutId id="2147483663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301643" y="2037605"/>
            <a:ext cx="7588713" cy="20861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dirty="0"/>
              <a:t>Мобильное приложение</a:t>
            </a:r>
            <a:br>
              <a:rPr lang="ru-RU" sz="5000" dirty="0"/>
            </a:br>
            <a:r>
              <a:rPr lang="en" dirty="0">
                <a:solidFill>
                  <a:schemeClr val="accent1"/>
                </a:solidFill>
              </a:rPr>
              <a:t>Water Mate</a:t>
            </a:r>
            <a:endParaRPr sz="5000" dirty="0"/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572160" y="4787153"/>
            <a:ext cx="5185487" cy="103990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1600" dirty="0"/>
              <a:t>Выполнили студенты САФУ (3 курс, 351018)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Архаров Никита Михайлович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Громов Никита Андреевич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21123" b="21123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Figma</a:t>
            </a:r>
            <a:r>
              <a:rPr lang="en-US" sz="1600" dirty="0"/>
              <a:t> </a:t>
            </a:r>
            <a:r>
              <a:rPr lang="ru-RU" sz="1600" dirty="0"/>
              <a:t>обеспечивает </a:t>
            </a:r>
            <a:r>
              <a:rPr lang="ru-RU" sz="1600" dirty="0" err="1"/>
              <a:t>коллаборативную</a:t>
            </a:r>
            <a:r>
              <a:rPr lang="ru-RU" sz="1600" dirty="0"/>
              <a:t> работу, интуитивный интерфейс, возможность создания интерактивных прототипов и доступность через веб-браузер, упрощая разработку и согласование прототипа для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13876" b="13876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Android</a:t>
            </a:r>
            <a:r>
              <a:rPr lang="ru-RU" dirty="0">
                <a:solidFill>
                  <a:schemeClr val="accent1"/>
                </a:solidFill>
              </a:rPr>
              <a:t> Studio </a:t>
            </a:r>
            <a:r>
              <a:rPr lang="ru-RU" sz="1600" dirty="0"/>
              <a:t>выбрана для проекта, так как она является официальной IDE для разработки </a:t>
            </a:r>
            <a:r>
              <a:rPr lang="ru-RU" sz="1600" dirty="0" err="1"/>
              <a:t>Android</a:t>
            </a:r>
            <a:r>
              <a:rPr lang="ru-RU" sz="1600" dirty="0"/>
              <a:t>-приложений, обладает широким функционалом и инструментами для эффективной разработки и отладки приложений.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368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3194" b="3194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GitHub</a:t>
            </a:r>
            <a:r>
              <a:rPr lang="ru-RU" sz="1600" dirty="0"/>
              <a:t> выбран для проекта, так как предоставляет удобную систему контроля версий, возможность коллаборации и хранение кодовой базы в удалённом репозитории, обеспечивая надежность и удобство совместной разработки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927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7467DE4-082E-49AE-97FB-6F1C021F99F0}"/>
              </a:ext>
            </a:extLst>
          </p:cNvPr>
          <p:cNvSpPr/>
          <p:nvPr/>
        </p:nvSpPr>
        <p:spPr>
          <a:xfrm>
            <a:off x="0" y="-8345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DBB099-EE78-481B-A106-0CDD5B205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90" y="17977"/>
            <a:ext cx="4925220" cy="68053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113E64-74AB-4B02-AD39-49E25E875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977"/>
            <a:ext cx="5991225" cy="684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lantUML diagram">
            <a:extLst>
              <a:ext uri="{FF2B5EF4-FFF2-40B4-BE49-F238E27FC236}">
                <a16:creationId xmlns:a16="http://schemas.microsoft.com/office/drawing/2014/main" id="{B9B0F882-DF48-4EB1-A60E-6704320344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53"/>
          <a:stretch/>
        </p:blipFill>
        <p:spPr bwMode="auto">
          <a:xfrm>
            <a:off x="123825" y="80169"/>
            <a:ext cx="5153400" cy="6697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lantUML diagram">
            <a:extLst>
              <a:ext uri="{FF2B5EF4-FFF2-40B4-BE49-F238E27FC236}">
                <a16:creationId xmlns:a16="http://schemas.microsoft.com/office/drawing/2014/main" id="{E310222F-0B4C-48C8-A8F9-CDBC218D4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1" r="39219" b="8462"/>
          <a:stretch/>
        </p:blipFill>
        <p:spPr bwMode="auto">
          <a:xfrm>
            <a:off x="6238874" y="80169"/>
            <a:ext cx="5543925" cy="671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144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lantUML diagram">
            <a:extLst>
              <a:ext uri="{FF2B5EF4-FFF2-40B4-BE49-F238E27FC236}">
                <a16:creationId xmlns:a16="http://schemas.microsoft.com/office/drawing/2014/main" id="{F1F36526-4D09-4BD1-A846-456B029944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 t="-16" r="1" b="16"/>
          <a:stretch/>
        </p:blipFill>
        <p:spPr bwMode="auto">
          <a:xfrm>
            <a:off x="7981950" y="0"/>
            <a:ext cx="3162300" cy="73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lantUML diagram">
            <a:extLst>
              <a:ext uri="{FF2B5EF4-FFF2-40B4-BE49-F238E27FC236}">
                <a16:creationId xmlns:a16="http://schemas.microsoft.com/office/drawing/2014/main" id="{34C982D1-66DA-413B-B688-905AA6600D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5" r="17422" b="5904"/>
          <a:stretch/>
        </p:blipFill>
        <p:spPr bwMode="auto">
          <a:xfrm>
            <a:off x="876300" y="1882"/>
            <a:ext cx="4029075" cy="68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379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lantUML diagram">
            <a:extLst>
              <a:ext uri="{FF2B5EF4-FFF2-40B4-BE49-F238E27FC236}">
                <a16:creationId xmlns:a16="http://schemas.microsoft.com/office/drawing/2014/main" id="{3605F7D9-081A-440E-BFB0-7D38D788D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07" y="0"/>
            <a:ext cx="1062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834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91130AF-AC5C-439A-B397-805C25E898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8A7B18-5746-43EA-BED3-F492F0222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4" y="21760"/>
            <a:ext cx="11370945" cy="68362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EBD691-1A5F-4AD1-9018-7AF60242F2FF}"/>
              </a:ext>
            </a:extLst>
          </p:cNvPr>
          <p:cNvSpPr txBox="1"/>
          <p:nvPr/>
        </p:nvSpPr>
        <p:spPr>
          <a:xfrm>
            <a:off x="942975" y="3121223"/>
            <a:ext cx="2152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ElectrolinesFragment.kt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AA87F-B71F-4CB9-B394-8076409E5332}"/>
              </a:ext>
            </a:extLst>
          </p:cNvPr>
          <p:cNvSpPr txBox="1"/>
          <p:nvPr/>
        </p:nvSpPr>
        <p:spPr>
          <a:xfrm>
            <a:off x="6096000" y="512862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ElectrolinesViewModel.kt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B0473E-CCEF-414F-8FD3-32F720AF4F96}"/>
              </a:ext>
            </a:extLst>
          </p:cNvPr>
          <p:cNvSpPr txBox="1"/>
          <p:nvPr/>
        </p:nvSpPr>
        <p:spPr>
          <a:xfrm>
            <a:off x="8201025" y="2503587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Electrolites.kt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0982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2554941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Партнёрство</a:t>
            </a:r>
            <a:r>
              <a:rPr lang="ru-RU" sz="2000" b="0" dirty="0">
                <a:solidFill>
                  <a:schemeClr val="dk2"/>
                </a:solidFill>
              </a:rPr>
              <a:t> </a:t>
            </a:r>
            <a:r>
              <a:rPr lang="ru-RU" dirty="0"/>
              <a:t>с медицинскими учреждениями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3"/>
                </a:solidFill>
              </a:rPr>
              <a:t>Маркетинг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и продвижение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Обновление </a:t>
            </a:r>
            <a:r>
              <a:rPr lang="ru-RU" dirty="0"/>
              <a:t>и поддержка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4" y="2554940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функциональности;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Улучшение</a:t>
            </a:r>
            <a:r>
              <a:rPr lang="ru-RU" sz="1800" b="0" dirty="0">
                <a:solidFill>
                  <a:schemeClr val="dk2"/>
                </a:solidFill>
              </a:rPr>
              <a:t> пользовательского опыта;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платформ;</a:t>
            </a:r>
          </a:p>
        </p:txBody>
      </p:sp>
      <p:sp>
        <p:nvSpPr>
          <p:cNvPr id="7" name="Google Shape;411;p25">
            <a:extLst>
              <a:ext uri="{FF2B5EF4-FFF2-40B4-BE49-F238E27FC236}">
                <a16:creationId xmlns:a16="http://schemas.microsoft.com/office/drawing/2014/main" id="{E9B48A79-0F4E-4CC6-9018-C5F0EBE21378}"/>
              </a:ext>
            </a:extLst>
          </p:cNvPr>
          <p:cNvSpPr txBox="1">
            <a:spLocks/>
          </p:cNvSpPr>
          <p:nvPr/>
        </p:nvSpPr>
        <p:spPr>
          <a:xfrm>
            <a:off x="2847976" y="88902"/>
            <a:ext cx="7696200" cy="1358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ru-RU" sz="3200" dirty="0"/>
              <a:t>ЗАКЛЮЧЕНИЕ</a:t>
            </a:r>
            <a:br>
              <a:rPr lang="ru-RU" sz="3200" dirty="0"/>
            </a:br>
            <a:r>
              <a:rPr lang="ru-RU" dirty="0">
                <a:solidFill>
                  <a:schemeClr val="accent1"/>
                </a:solidFill>
              </a:rPr>
              <a:t>ПЛАНЫ ПО РАЗВИТИЮ</a:t>
            </a:r>
            <a:endParaRPr lang="ru-RU" sz="3200" dirty="0"/>
          </a:p>
        </p:txBody>
      </p:sp>
      <p:sp>
        <p:nvSpPr>
          <p:cNvPr id="8" name="Google Shape;412;p25">
            <a:extLst>
              <a:ext uri="{FF2B5EF4-FFF2-40B4-BE49-F238E27FC236}">
                <a16:creationId xmlns:a16="http://schemas.microsoft.com/office/drawing/2014/main" id="{D5B6D25D-2901-4226-80BD-59EF063755AF}"/>
              </a:ext>
            </a:extLst>
          </p:cNvPr>
          <p:cNvSpPr/>
          <p:nvPr/>
        </p:nvSpPr>
        <p:spPr>
          <a:xfrm>
            <a:off x="1524000" y="88902"/>
            <a:ext cx="1104900" cy="12350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1200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en-US" sz="1200" b="1" dirty="0">
                <a:solidFill>
                  <a:schemeClr val="accent1"/>
                </a:solidFill>
                <a:latin typeface="Roboto Mono"/>
              </a:rPr>
              <a:t>4</a:t>
            </a:r>
            <a:endParaRPr sz="1200"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117083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/>
              <a:t>СПАСИБО</a:t>
            </a:r>
            <a:r>
              <a:rPr lang="en" sz="5400" dirty="0"/>
              <a:t> </a:t>
            </a:r>
            <a:r>
              <a:rPr lang="ru-RU" sz="5400" dirty="0"/>
              <a:t>ЗА </a:t>
            </a:r>
            <a:r>
              <a:rPr lang="ru-RU" sz="7200" dirty="0">
                <a:solidFill>
                  <a:schemeClr val="accent3"/>
                </a:solidFill>
              </a:rPr>
              <a:t>ВНИМАНИЕ</a:t>
            </a:r>
            <a:r>
              <a:rPr lang="en" sz="7200" dirty="0">
                <a:solidFill>
                  <a:schemeClr val="accent3"/>
                </a:solidFill>
              </a:rPr>
              <a:t>!</a:t>
            </a:r>
            <a:endParaRPr sz="7200" dirty="0">
              <a:solidFill>
                <a:schemeClr val="accent3"/>
              </a:solidFill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C5CBAE1E-49C8-44C4-B88C-916446384BB6}"/>
              </a:ext>
            </a:extLst>
          </p:cNvPr>
          <p:cNvSpPr/>
          <p:nvPr/>
        </p:nvSpPr>
        <p:spPr>
          <a:xfrm>
            <a:off x="7720901" y="2536625"/>
            <a:ext cx="2728024" cy="24445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E5B98C8-3DE9-4A61-AA65-45DFEE74C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613" y="2689001"/>
            <a:ext cx="2195806" cy="219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sz="2100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Точный расчёт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дегидратации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,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 электролитов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и суточной нормы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воды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для врачей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  <a:endParaRPr lang="ru-RU" dirty="0">
              <a:solidFill>
                <a:schemeClr val="accent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ВВЕДЕНИЕ 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ИДЕЯ ПРОЕКТА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ЗНАЛИ</a:t>
            </a:r>
            <a:r>
              <a:rPr lang="en" sz="6000" dirty="0">
                <a:solidFill>
                  <a:schemeClr val="accent3"/>
                </a:solidFill>
              </a:rPr>
              <a:t>?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418" name="Google Shape;418;p26"/>
          <p:cNvSpPr txBox="1">
            <a:spLocks noGrp="1"/>
          </p:cNvSpPr>
          <p:nvPr>
            <p:ph type="subTitle" idx="1"/>
          </p:nvPr>
        </p:nvSpPr>
        <p:spPr>
          <a:xfrm>
            <a:off x="1201000" y="230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1800" b="0" dirty="0">
                <a:solidFill>
                  <a:schemeClr val="accent3"/>
                </a:solidFill>
              </a:rPr>
              <a:t>&lt;p&gt;</a:t>
            </a:r>
            <a:r>
              <a:rPr lang="en" b="0" dirty="0"/>
              <a:t> </a:t>
            </a:r>
            <a:r>
              <a:rPr lang="ru-RU" b="0" dirty="0"/>
              <a:t>Влияние дегидратации на организм</a:t>
            </a:r>
            <a:r>
              <a:rPr lang="en" b="0" dirty="0"/>
              <a:t>. </a:t>
            </a:r>
            <a:r>
              <a:rPr lang="en" sz="1800" b="0" dirty="0">
                <a:solidFill>
                  <a:schemeClr val="accent3"/>
                </a:solidFill>
              </a:rPr>
              <a:t>&lt;/p&gt;</a:t>
            </a:r>
            <a:endParaRPr b="0" dirty="0">
              <a:solidFill>
                <a:schemeClr val="accent3"/>
              </a:solidFill>
            </a:endParaRPr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965475"/>
            <a:ext cx="8865600" cy="209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Оказывается, что дегидратация может влиять на когнитивные функции и психологическое состояние человека.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Некоторые исследования показали, что уже небольшая потеря жидкости, равная 1-2% массы тела, может вызвать ухудшение памяти, утомляемость, снижение концентрации внимания и настроения.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1"/>
                </a:solidFill>
              </a:rPr>
              <a:t>ЗНАЛИ</a:t>
            </a:r>
            <a:r>
              <a:rPr lang="en" sz="6000" dirty="0">
                <a:solidFill>
                  <a:schemeClr val="accent1"/>
                </a:solidFill>
              </a:rPr>
              <a:t>?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195916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Установлено, что дегидратация может вызывать головную боль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Недостаток воды в организме может быть связан с появлением головной боли и мигрени. Поддерживать достаточный уровень гидратации может помочь снизить риск этих неприятных симптомов.</a:t>
            </a:r>
            <a:endParaRPr dirty="0"/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Дегидратация может снизить спортивную эффективность.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Даже небольшая потеря воды может привести к ухудшению результатов и сокращению достижений при физической активности.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1"/>
                </a:solidFill>
              </a:rPr>
              <a:t>ЗАДАЧИ </a:t>
            </a:r>
            <a:r>
              <a:rPr lang="ru-RU" dirty="0"/>
              <a:t>ПРОЕКТА</a:t>
            </a:r>
            <a:endParaRPr dirty="0"/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2554941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Спроектировать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функционал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Протестировать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3" y="2754966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Выбрать</a:t>
            </a:r>
            <a:r>
              <a:rPr lang="ru-RU" sz="1800" b="0" dirty="0">
                <a:solidFill>
                  <a:schemeClr val="dk2"/>
                </a:solidFill>
              </a:rPr>
              <a:t> программные средства;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800" b="0" dirty="0">
                <a:solidFill>
                  <a:schemeClr val="dk2"/>
                </a:solidFill>
              </a:rPr>
              <a:t> прототип;</a:t>
            </a:r>
          </a:p>
        </p:txBody>
      </p:sp>
    </p:spTree>
    <p:extLst>
      <p:ext uri="{BB962C8B-B14F-4D97-AF65-F5344CB8AC3E}">
        <p14:creationId xmlns:p14="http://schemas.microsoft.com/office/powerpoint/2010/main" val="58300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СУЩЕСТВУЮЩЕ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АНАЛОГИ</a:t>
            </a:r>
            <a:r>
              <a:rPr lang="en" sz="6000" dirty="0">
                <a:solidFill>
                  <a:schemeClr val="accent3"/>
                </a:solidFill>
              </a:rPr>
              <a:t>.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ubTitle" idx="1"/>
          </p:nvPr>
        </p:nvSpPr>
        <p:spPr>
          <a:xfrm>
            <a:off x="316463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Waterllama</a:t>
            </a:r>
            <a:endParaRPr dirty="0"/>
          </a:p>
        </p:txBody>
      </p:sp>
      <p:sp>
        <p:nvSpPr>
          <p:cNvPr id="794" name="Google Shape;794;p40"/>
          <p:cNvSpPr txBox="1">
            <a:spLocks noGrp="1"/>
          </p:cNvSpPr>
          <p:nvPr>
            <p:ph type="subTitle" idx="2"/>
          </p:nvPr>
        </p:nvSpPr>
        <p:spPr>
          <a:xfrm>
            <a:off x="2724843" y="4480317"/>
            <a:ext cx="1997700" cy="10598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600" dirty="0"/>
              <a:t>Water Time Drink Tracker &amp; Reminder</a:t>
            </a:r>
            <a:endParaRPr sz="1600" dirty="0"/>
          </a:p>
        </p:txBody>
      </p:sp>
      <p:sp>
        <p:nvSpPr>
          <p:cNvPr id="796" name="Google Shape;796;p40"/>
          <p:cNvSpPr txBox="1">
            <a:spLocks noGrp="1"/>
          </p:cNvSpPr>
          <p:nvPr>
            <p:ph type="subTitle" idx="3"/>
          </p:nvPr>
        </p:nvSpPr>
        <p:spPr>
          <a:xfrm>
            <a:off x="5097100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HydroCoach</a:t>
            </a:r>
            <a:endParaRPr dirty="0"/>
          </a:p>
        </p:txBody>
      </p:sp>
      <p:sp>
        <p:nvSpPr>
          <p:cNvPr id="798" name="Google Shape;798;p40"/>
          <p:cNvSpPr txBox="1">
            <a:spLocks noGrp="1"/>
          </p:cNvSpPr>
          <p:nvPr>
            <p:ph type="subTitle" idx="4"/>
          </p:nvPr>
        </p:nvSpPr>
        <p:spPr>
          <a:xfrm>
            <a:off x="7469457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Plant Nanny</a:t>
            </a:r>
            <a:endParaRPr sz="2000" dirty="0"/>
          </a:p>
        </p:txBody>
      </p:sp>
      <p:sp>
        <p:nvSpPr>
          <p:cNvPr id="799" name="Google Shape;799;p40"/>
          <p:cNvSpPr txBox="1">
            <a:spLocks noGrp="1"/>
          </p:cNvSpPr>
          <p:nvPr>
            <p:ph type="subTitle" idx="5"/>
          </p:nvPr>
        </p:nvSpPr>
        <p:spPr>
          <a:xfrm>
            <a:off x="9877837" y="4827239"/>
            <a:ext cx="1997700" cy="6069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Water Mate</a:t>
            </a:r>
            <a:endParaRPr sz="2000" dirty="0"/>
          </a:p>
        </p:txBody>
      </p:sp>
      <p:pic>
        <p:nvPicPr>
          <p:cNvPr id="1036" name="Picture 12" descr="9 Hydration Apps to Try in 2023">
            <a:extLst>
              <a:ext uri="{FF2B5EF4-FFF2-40B4-BE49-F238E27FC236}">
                <a16:creationId xmlns:a16="http://schemas.microsoft.com/office/drawing/2014/main" id="{CBCB3937-C9B0-47BD-9573-C388B0AF2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0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Water Time Tracker &amp; Reminder - Apps on Google Play">
            <a:extLst>
              <a:ext uri="{FF2B5EF4-FFF2-40B4-BE49-F238E27FC236}">
                <a16:creationId xmlns:a16="http://schemas.microsoft.com/office/drawing/2014/main" id="{7FB03D28-80FF-4F6A-8272-0055010BD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78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ydro Coach Android Icon - UpLabs">
            <a:extLst>
              <a:ext uri="{FF2B5EF4-FFF2-40B4-BE49-F238E27FC236}">
                <a16:creationId xmlns:a16="http://schemas.microsoft.com/office/drawing/2014/main" id="{D9F07835-CACF-4ECC-87A4-4A439E13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040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Plant Nanny - Water Tracker - Apps on Google Play">
            <a:extLst>
              <a:ext uri="{FF2B5EF4-FFF2-40B4-BE49-F238E27FC236}">
                <a16:creationId xmlns:a16="http://schemas.microsoft.com/office/drawing/2014/main" id="{16951905-8A2F-4976-98C7-97D0C03A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97" y="2729230"/>
            <a:ext cx="1619819" cy="161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9CBE7B-75B0-4E40-A212-443090D42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0553" y="2729229"/>
            <a:ext cx="1619819" cy="161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03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8865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</a:rPr>
              <a:t>ЦЕЛЕВАЯ АУДИТОРИЯ </a:t>
            </a:r>
            <a:r>
              <a:rPr lang="ru-RU" sz="2400" dirty="0"/>
              <a:t>И ЕЁ РАЗМЕР</a:t>
            </a:r>
            <a:endParaRPr sz="2400" dirty="0"/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178424"/>
            <a:ext cx="8865600" cy="304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400" b="0" dirty="0">
                <a:solidFill>
                  <a:schemeClr val="accent3"/>
                </a:solidFill>
              </a:rPr>
              <a:t>&lt;h2&gt;</a:t>
            </a:r>
            <a:r>
              <a:rPr lang="en-US" b="0" dirty="0"/>
              <a:t> </a:t>
            </a:r>
            <a:r>
              <a:rPr lang="ru-RU" b="0" dirty="0"/>
              <a:t>Целевая аудитория </a:t>
            </a:r>
            <a:r>
              <a:rPr lang="ru-RU" sz="1400" dirty="0">
                <a:solidFill>
                  <a:schemeClr val="accent3"/>
                </a:solidFill>
              </a:rPr>
              <a:t>&lt;/</a:t>
            </a:r>
            <a:r>
              <a:rPr lang="en-US" sz="1400" dirty="0">
                <a:solidFill>
                  <a:schemeClr val="accent3"/>
                </a:solidFill>
              </a:rPr>
              <a:t>h2&gt;</a:t>
            </a:r>
            <a:endParaRPr lang="en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dirty="0">
                <a:solidFill>
                  <a:schemeClr val="accent3"/>
                </a:solidFill>
              </a:rPr>
              <a:t>&lt;/p&gt;</a:t>
            </a:r>
            <a:r>
              <a:rPr lang="en" sz="1100" b="0" dirty="0">
                <a:solidFill>
                  <a:schemeClr val="accent3"/>
                </a:solidFill>
              </a:rPr>
              <a:t> </a:t>
            </a:r>
            <a:r>
              <a:rPr lang="ru-RU" sz="1600" dirty="0"/>
              <a:t>Медицинские специалисты, врачи, исследователи и студенты медицинских учебных заведений.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&lt;h2&gt; </a:t>
            </a:r>
            <a:r>
              <a:rPr lang="ru-RU" dirty="0"/>
              <a:t>Размер аудитории</a:t>
            </a:r>
            <a:r>
              <a:rPr lang="en-US" dirty="0"/>
              <a:t> </a:t>
            </a:r>
            <a:r>
              <a:rPr lang="en-US" sz="1400" dirty="0">
                <a:solidFill>
                  <a:schemeClr val="accent3"/>
                </a:solidFill>
              </a:rPr>
              <a:t>&lt;/h2&gt;</a:t>
            </a:r>
            <a:endParaRPr lang="ru-RU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/>
                </a:solidFill>
              </a:rPr>
              <a:t>&lt;/p&gt; </a:t>
            </a:r>
            <a:r>
              <a:rPr lang="ru-RU" sz="1600" dirty="0"/>
              <a:t>Миллионы врачей и медицинских специалистов по всему миру, а также сотни тысяч студентов медицинских учебных заведений.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91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0" name="Google Shape;840;p42"/>
          <p:cNvGrpSpPr/>
          <p:nvPr/>
        </p:nvGrpSpPr>
        <p:grpSpPr>
          <a:xfrm>
            <a:off x="1234202" y="657000"/>
            <a:ext cx="2721600" cy="5544000"/>
            <a:chOff x="1020040" y="533174"/>
            <a:chExt cx="2721600" cy="5544000"/>
          </a:xfrm>
        </p:grpSpPr>
        <p:sp>
          <p:nvSpPr>
            <p:cNvPr id="841" name="Google Shape;841;p42"/>
            <p:cNvSpPr/>
            <p:nvPr/>
          </p:nvSpPr>
          <p:spPr>
            <a:xfrm rot="5322">
              <a:off x="1024388" y="535271"/>
              <a:ext cx="2712903" cy="5539807"/>
            </a:xfrm>
            <a:prstGeom prst="roundRect">
              <a:avLst>
                <a:gd name="adj" fmla="val 13728"/>
              </a:avLst>
            </a:prstGeom>
            <a:solidFill>
              <a:srgbClr val="262626"/>
            </a:solidFill>
            <a:ln w="381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7800" dist="1143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2"/>
            <p:cNvSpPr/>
            <p:nvPr/>
          </p:nvSpPr>
          <p:spPr>
            <a:xfrm rot="5339">
              <a:off x="1117826" y="634766"/>
              <a:ext cx="2511303" cy="5315706"/>
            </a:xfrm>
            <a:prstGeom prst="roundRect">
              <a:avLst>
                <a:gd name="adj" fmla="val 11202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2"/>
            <p:cNvSpPr/>
            <p:nvPr/>
          </p:nvSpPr>
          <p:spPr>
            <a:xfrm rot="-10793156">
              <a:off x="1702602" y="592275"/>
              <a:ext cx="1356303" cy="2436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1848856" y="5858818"/>
              <a:ext cx="1063200" cy="37800"/>
            </a:xfrm>
            <a:prstGeom prst="roundRect">
              <a:avLst>
                <a:gd name="adj" fmla="val 50000"/>
              </a:avLst>
            </a:prstGeom>
            <a:solidFill>
              <a:srgbClr val="3A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2"/>
            <p:cNvSpPr/>
            <p:nvPr/>
          </p:nvSpPr>
          <p:spPr>
            <a:xfrm rot="5827501">
              <a:off x="2668055" y="715407"/>
              <a:ext cx="62886" cy="62886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2176639" y="720996"/>
              <a:ext cx="408300" cy="378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7" name="Google Shape;847;p42"/>
          <p:cNvSpPr txBox="1">
            <a:spLocks noGrp="1"/>
          </p:cNvSpPr>
          <p:nvPr>
            <p:ph type="title"/>
          </p:nvPr>
        </p:nvSpPr>
        <p:spPr>
          <a:xfrm>
            <a:off x="4948519" y="3585882"/>
            <a:ext cx="6355975" cy="164054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ДЕМОНСТРАЦИЯ РАБОТЫ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2"/>
                </a:solidFill>
              </a:rPr>
              <a:t>ПРИЛОЖЕНИЯ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3" name="Google Shape;412;p25">
            <a:extLst>
              <a:ext uri="{FF2B5EF4-FFF2-40B4-BE49-F238E27FC236}">
                <a16:creationId xmlns:a16="http://schemas.microsoft.com/office/drawing/2014/main" id="{B3967CA4-2B58-4776-AE06-7B3F73D4B265}"/>
              </a:ext>
            </a:extLst>
          </p:cNvPr>
          <p:cNvSpPr/>
          <p:nvPr/>
        </p:nvSpPr>
        <p:spPr>
          <a:xfrm>
            <a:off x="5091954" y="1786019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0</a:t>
            </a:r>
            <a:r>
              <a:rPr lang="ru-RU"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2</a:t>
            </a:r>
            <a:endParaRPr sz="6000" b="1" dirty="0">
              <a:solidFill>
                <a:schemeClr val="accent2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2" name="waterMate">
            <a:hlinkClick r:id="" action="ppaction://media"/>
            <a:extLst>
              <a:ext uri="{FF2B5EF4-FFF2-40B4-BE49-F238E27FC236}">
                <a16:creationId xmlns:a16="http://schemas.microsoft.com/office/drawing/2014/main" id="{CC316544-6940-4CDF-BDA3-D97D82A237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5387" y="756645"/>
            <a:ext cx="2537851" cy="5319600"/>
          </a:xfrm>
          <a:prstGeom prst="roundRect">
            <a:avLst>
              <a:gd name="adj" fmla="val 11678"/>
            </a:avLst>
          </a:prstGeom>
        </p:spPr>
      </p:pic>
    </p:spTree>
    <p:extLst>
      <p:ext uri="{BB962C8B-B14F-4D97-AF65-F5344CB8AC3E}">
        <p14:creationId xmlns:p14="http://schemas.microsoft.com/office/powerpoint/2010/main" val="395363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Рассмотрим выбранные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технологии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диаграмму классов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и разработанные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алгоритмы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ОПИСАНИЕ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РЕАЛИЗАЦИИ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ru-RU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3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90946014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414</Words>
  <Application>Microsoft Office PowerPoint</Application>
  <PresentationFormat>Широкоэкранный</PresentationFormat>
  <Paragraphs>59</Paragraphs>
  <Slides>19</Slides>
  <Notes>14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Aldrich</vt:lpstr>
      <vt:lpstr>Arial</vt:lpstr>
      <vt:lpstr>Roboto Mono</vt:lpstr>
      <vt:lpstr>Calibri</vt:lpstr>
      <vt:lpstr>Roboto</vt:lpstr>
      <vt:lpstr>Abril Fatface</vt:lpstr>
      <vt:lpstr>SlidesMania</vt:lpstr>
      <vt:lpstr>Мобильное приложение Water Mate</vt:lpstr>
      <vt:lpstr>ВВЕДЕНИЕ  ИДЕЯ ПРОЕКТА</vt:lpstr>
      <vt:lpstr>А ВЫ ЗНАЛИ?</vt:lpstr>
      <vt:lpstr>А ВЫ ЗНАЛИ?</vt:lpstr>
      <vt:lpstr>ЗАДАЧИ ПРОЕКТА</vt:lpstr>
      <vt:lpstr>СУЩЕСТВУЮЩЕ АНАЛОГИ.</vt:lpstr>
      <vt:lpstr>ЦЕЛЕВАЯ АУДИТОРИЯ И ЕЁ РАЗМЕР</vt:lpstr>
      <vt:lpstr>ДЕМОНСТРАЦИЯ РАБОТЫ ПРИЛОЖЕНИЯ</vt:lpstr>
      <vt:lpstr>ОПИСАНИЕ РЕАЛИЗАЦИИ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Water Mate</dc:title>
  <dc:creator>Архаров Никита</dc:creator>
  <cp:lastModifiedBy>Архаров Никита</cp:lastModifiedBy>
  <cp:revision>12</cp:revision>
  <dcterms:modified xsi:type="dcterms:W3CDTF">2023-06-21T23:42:15Z</dcterms:modified>
</cp:coreProperties>
</file>